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63" r:id="rId2"/>
    <p:sldId id="256" r:id="rId3"/>
    <p:sldId id="260" r:id="rId4"/>
    <p:sldId id="261" r:id="rId5"/>
    <p:sldId id="257" r:id="rId6"/>
    <p:sldId id="259" r:id="rId7"/>
    <p:sldId id="262"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6"/>
    <p:restoredTop sz="94720"/>
  </p:normalViewPr>
  <p:slideViewPr>
    <p:cSldViewPr snapToGrid="0" snapToObjects="1">
      <p:cViewPr>
        <p:scale>
          <a:sx n="240" d="100"/>
          <a:sy n="240" d="100"/>
        </p:scale>
        <p:origin x="2248"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4D5F7-99A0-F04B-A19E-33D3915D682E}" type="datetimeFigureOut">
              <a:rPr kumimoji="1" lang="ja-JP" altLang="en-US" smtClean="0"/>
              <a:t>2021/9/21</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0DA9C1-BDA2-F548-A531-426EF39D7044}" type="slidenum">
              <a:rPr kumimoji="1" lang="ja-JP" altLang="en-US" smtClean="0"/>
              <a:t>‹#›</a:t>
            </a:fld>
            <a:endParaRPr kumimoji="1" lang="ja-JP" altLang="en-US"/>
          </a:p>
        </p:txBody>
      </p:sp>
    </p:spTree>
    <p:extLst>
      <p:ext uri="{BB962C8B-B14F-4D97-AF65-F5344CB8AC3E}">
        <p14:creationId xmlns:p14="http://schemas.microsoft.com/office/powerpoint/2010/main" val="34754821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D0DA9C1-BDA2-F548-A531-426EF39D7044}" type="slidenum">
              <a:rPr kumimoji="1" lang="ja-JP" altLang="en-US" smtClean="0"/>
              <a:t>5</a:t>
            </a:fld>
            <a:endParaRPr kumimoji="1" lang="ja-JP" altLang="en-US"/>
          </a:p>
        </p:txBody>
      </p:sp>
    </p:spTree>
    <p:extLst>
      <p:ext uri="{BB962C8B-B14F-4D97-AF65-F5344CB8AC3E}">
        <p14:creationId xmlns:p14="http://schemas.microsoft.com/office/powerpoint/2010/main" val="2215158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358FAEE-B241-B74D-9286-2BF2EC68E135}" type="datetimeFigureOut">
              <a:rPr kumimoji="1" lang="ja-JP" altLang="en-US" smtClean="0"/>
              <a:t>2021/9/21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EA35E3-C1F0-634C-A97D-37F9C3070BF4}" type="slidenum">
              <a:rPr kumimoji="1" lang="ja-JP" altLang="en-US" smtClean="0"/>
              <a:t>‹#›</a:t>
            </a:fld>
            <a:endParaRPr kumimoji="1" lang="ja-JP" altLang="en-US"/>
          </a:p>
        </p:txBody>
      </p:sp>
    </p:spTree>
    <p:extLst>
      <p:ext uri="{BB962C8B-B14F-4D97-AF65-F5344CB8AC3E}">
        <p14:creationId xmlns:p14="http://schemas.microsoft.com/office/powerpoint/2010/main" val="343270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358FAEE-B241-B74D-9286-2BF2EC68E135}" type="datetimeFigureOut">
              <a:rPr kumimoji="1" lang="ja-JP" altLang="en-US" smtClean="0"/>
              <a:t>2021/9/21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EA35E3-C1F0-634C-A97D-37F9C3070BF4}" type="slidenum">
              <a:rPr kumimoji="1" lang="ja-JP" altLang="en-US" smtClean="0"/>
              <a:t>‹#›</a:t>
            </a:fld>
            <a:endParaRPr kumimoji="1" lang="ja-JP" altLang="en-US"/>
          </a:p>
        </p:txBody>
      </p:sp>
    </p:spTree>
    <p:extLst>
      <p:ext uri="{BB962C8B-B14F-4D97-AF65-F5344CB8AC3E}">
        <p14:creationId xmlns:p14="http://schemas.microsoft.com/office/powerpoint/2010/main" val="2645129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358FAEE-B241-B74D-9286-2BF2EC68E135}" type="datetimeFigureOut">
              <a:rPr kumimoji="1" lang="ja-JP" altLang="en-US" smtClean="0"/>
              <a:t>2021/9/21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EA35E3-C1F0-634C-A97D-37F9C3070BF4}" type="slidenum">
              <a:rPr kumimoji="1" lang="ja-JP" altLang="en-US" smtClean="0"/>
              <a:t>‹#›</a:t>
            </a:fld>
            <a:endParaRPr kumimoji="1" lang="ja-JP" altLang="en-US"/>
          </a:p>
        </p:txBody>
      </p:sp>
    </p:spTree>
    <p:extLst>
      <p:ext uri="{BB962C8B-B14F-4D97-AF65-F5344CB8AC3E}">
        <p14:creationId xmlns:p14="http://schemas.microsoft.com/office/powerpoint/2010/main" val="2442134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358FAEE-B241-B74D-9286-2BF2EC68E135}" type="datetimeFigureOut">
              <a:rPr kumimoji="1" lang="ja-JP" altLang="en-US" smtClean="0"/>
              <a:t>2021/9/21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EA35E3-C1F0-634C-A97D-37F9C3070BF4}" type="slidenum">
              <a:rPr kumimoji="1" lang="ja-JP" altLang="en-US" smtClean="0"/>
              <a:t>‹#›</a:t>
            </a:fld>
            <a:endParaRPr kumimoji="1" lang="ja-JP" altLang="en-US"/>
          </a:p>
        </p:txBody>
      </p:sp>
    </p:spTree>
    <p:extLst>
      <p:ext uri="{BB962C8B-B14F-4D97-AF65-F5344CB8AC3E}">
        <p14:creationId xmlns:p14="http://schemas.microsoft.com/office/powerpoint/2010/main" val="2284699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358FAEE-B241-B74D-9286-2BF2EC68E135}" type="datetimeFigureOut">
              <a:rPr kumimoji="1" lang="ja-JP" altLang="en-US" smtClean="0"/>
              <a:t>2021/9/21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EA35E3-C1F0-634C-A97D-37F9C3070BF4}" type="slidenum">
              <a:rPr kumimoji="1" lang="ja-JP" altLang="en-US" smtClean="0"/>
              <a:t>‹#›</a:t>
            </a:fld>
            <a:endParaRPr kumimoji="1" lang="ja-JP" altLang="en-US"/>
          </a:p>
        </p:txBody>
      </p:sp>
    </p:spTree>
    <p:extLst>
      <p:ext uri="{BB962C8B-B14F-4D97-AF65-F5344CB8AC3E}">
        <p14:creationId xmlns:p14="http://schemas.microsoft.com/office/powerpoint/2010/main" val="255028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358FAEE-B241-B74D-9286-2BF2EC68E135}" type="datetimeFigureOut">
              <a:rPr kumimoji="1" lang="ja-JP" altLang="en-US" smtClean="0"/>
              <a:t>2021/9/21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EA35E3-C1F0-634C-A97D-37F9C3070BF4}" type="slidenum">
              <a:rPr kumimoji="1" lang="ja-JP" altLang="en-US" smtClean="0"/>
              <a:t>‹#›</a:t>
            </a:fld>
            <a:endParaRPr kumimoji="1" lang="ja-JP" altLang="en-US"/>
          </a:p>
        </p:txBody>
      </p:sp>
    </p:spTree>
    <p:extLst>
      <p:ext uri="{BB962C8B-B14F-4D97-AF65-F5344CB8AC3E}">
        <p14:creationId xmlns:p14="http://schemas.microsoft.com/office/powerpoint/2010/main" val="3286451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358FAEE-B241-B74D-9286-2BF2EC68E135}" type="datetimeFigureOut">
              <a:rPr kumimoji="1" lang="ja-JP" altLang="en-US" smtClean="0"/>
              <a:t>2021/9/21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FEA35E3-C1F0-634C-A97D-37F9C3070BF4}" type="slidenum">
              <a:rPr kumimoji="1" lang="ja-JP" altLang="en-US" smtClean="0"/>
              <a:t>‹#›</a:t>
            </a:fld>
            <a:endParaRPr kumimoji="1" lang="ja-JP" altLang="en-US"/>
          </a:p>
        </p:txBody>
      </p:sp>
    </p:spTree>
    <p:extLst>
      <p:ext uri="{BB962C8B-B14F-4D97-AF65-F5344CB8AC3E}">
        <p14:creationId xmlns:p14="http://schemas.microsoft.com/office/powerpoint/2010/main" val="110390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358FAEE-B241-B74D-9286-2BF2EC68E135}" type="datetimeFigureOut">
              <a:rPr kumimoji="1" lang="ja-JP" altLang="en-US" smtClean="0"/>
              <a:t>2021/9/21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FEA35E3-C1F0-634C-A97D-37F9C3070BF4}" type="slidenum">
              <a:rPr kumimoji="1" lang="ja-JP" altLang="en-US" smtClean="0"/>
              <a:t>‹#›</a:t>
            </a:fld>
            <a:endParaRPr kumimoji="1" lang="ja-JP" altLang="en-US"/>
          </a:p>
        </p:txBody>
      </p:sp>
    </p:spTree>
    <p:extLst>
      <p:ext uri="{BB962C8B-B14F-4D97-AF65-F5344CB8AC3E}">
        <p14:creationId xmlns:p14="http://schemas.microsoft.com/office/powerpoint/2010/main" val="3690710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58FAEE-B241-B74D-9286-2BF2EC68E135}" type="datetimeFigureOut">
              <a:rPr kumimoji="1" lang="ja-JP" altLang="en-US" smtClean="0"/>
              <a:t>2021/9/21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FEA35E3-C1F0-634C-A97D-37F9C3070BF4}" type="slidenum">
              <a:rPr kumimoji="1" lang="ja-JP" altLang="en-US" smtClean="0"/>
              <a:t>‹#›</a:t>
            </a:fld>
            <a:endParaRPr kumimoji="1" lang="ja-JP" altLang="en-US"/>
          </a:p>
        </p:txBody>
      </p:sp>
    </p:spTree>
    <p:extLst>
      <p:ext uri="{BB962C8B-B14F-4D97-AF65-F5344CB8AC3E}">
        <p14:creationId xmlns:p14="http://schemas.microsoft.com/office/powerpoint/2010/main" val="287415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358FAEE-B241-B74D-9286-2BF2EC68E135}" type="datetimeFigureOut">
              <a:rPr kumimoji="1" lang="ja-JP" altLang="en-US" smtClean="0"/>
              <a:t>2021/9/21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EA35E3-C1F0-634C-A97D-37F9C3070BF4}" type="slidenum">
              <a:rPr kumimoji="1" lang="ja-JP" altLang="en-US" smtClean="0"/>
              <a:t>‹#›</a:t>
            </a:fld>
            <a:endParaRPr kumimoji="1" lang="ja-JP" altLang="en-US"/>
          </a:p>
        </p:txBody>
      </p:sp>
    </p:spTree>
    <p:extLst>
      <p:ext uri="{BB962C8B-B14F-4D97-AF65-F5344CB8AC3E}">
        <p14:creationId xmlns:p14="http://schemas.microsoft.com/office/powerpoint/2010/main" val="3743591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358FAEE-B241-B74D-9286-2BF2EC68E135}" type="datetimeFigureOut">
              <a:rPr kumimoji="1" lang="ja-JP" altLang="en-US" smtClean="0"/>
              <a:t>2021/9/21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EA35E3-C1F0-634C-A97D-37F9C3070BF4}" type="slidenum">
              <a:rPr kumimoji="1" lang="ja-JP" altLang="en-US" smtClean="0"/>
              <a:t>‹#›</a:t>
            </a:fld>
            <a:endParaRPr kumimoji="1" lang="ja-JP" altLang="en-US"/>
          </a:p>
        </p:txBody>
      </p:sp>
    </p:spTree>
    <p:extLst>
      <p:ext uri="{BB962C8B-B14F-4D97-AF65-F5344CB8AC3E}">
        <p14:creationId xmlns:p14="http://schemas.microsoft.com/office/powerpoint/2010/main" val="2326274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8FAEE-B241-B74D-9286-2BF2EC68E135}" type="datetimeFigureOut">
              <a:rPr kumimoji="1" lang="ja-JP" altLang="en-US" smtClean="0"/>
              <a:t>2021/9/21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A35E3-C1F0-634C-A97D-37F9C3070BF4}" type="slidenum">
              <a:rPr kumimoji="1" lang="ja-JP" altLang="en-US" smtClean="0"/>
              <a:t>‹#›</a:t>
            </a:fld>
            <a:endParaRPr kumimoji="1" lang="ja-JP" altLang="en-US"/>
          </a:p>
        </p:txBody>
      </p:sp>
    </p:spTree>
    <p:extLst>
      <p:ext uri="{BB962C8B-B14F-4D97-AF65-F5344CB8AC3E}">
        <p14:creationId xmlns:p14="http://schemas.microsoft.com/office/powerpoint/2010/main" val="773087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month.hdsc.city/" TargetMode="External"/><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archpaper.com/2020/06/the-upshot-of-sidewalk-labs-canceled-quayside/" TargetMode="External"/><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oecd-opsi.org/search-toolkits/?_sft_license=united-states" TargetMode="External"/><Relationship Id="rId4" Type="http://schemas.openxmlformats.org/officeDocument/2006/relationships/hyperlink" Target="https://solvingpublicproblems.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6F39EE8-A9E2-3049-9F4E-A188BFFC7625}"/>
              </a:ext>
            </a:extLst>
          </p:cNvPr>
          <p:cNvSpPr txBox="1"/>
          <p:nvPr/>
        </p:nvSpPr>
        <p:spPr>
          <a:xfrm>
            <a:off x="2684303" y="2440268"/>
            <a:ext cx="3775393" cy="1977464"/>
          </a:xfrm>
          <a:prstGeom prst="rect">
            <a:avLst/>
          </a:prstGeom>
          <a:noFill/>
        </p:spPr>
        <p:txBody>
          <a:bodyPr wrap="none" rtlCol="0">
            <a:spAutoFit/>
          </a:bodyPr>
          <a:lstStyle/>
          <a:p>
            <a:pPr algn="ctr">
              <a:lnSpc>
                <a:spcPct val="150000"/>
              </a:lnSpc>
            </a:pPr>
            <a:r>
              <a:rPr kumimoji="1" lang="ja-JP" altLang="en-US" sz="2800">
                <a:latin typeface="Meiryo" panose="020B0604030504040204" pitchFamily="34" charset="-128"/>
                <a:ea typeface="Meiryo" panose="020B0604030504040204" pitchFamily="34" charset="-128"/>
              </a:rPr>
              <a:t>人間中心のアプローチ</a:t>
            </a:r>
            <a:endParaRPr kumimoji="1" lang="en-US" altLang="ja-JP" sz="2800" dirty="0">
              <a:latin typeface="Meiryo" panose="020B0604030504040204" pitchFamily="34" charset="-128"/>
              <a:ea typeface="Meiryo" panose="020B0604030504040204" pitchFamily="34" charset="-128"/>
            </a:endParaRPr>
          </a:p>
          <a:p>
            <a:pPr algn="ctr">
              <a:lnSpc>
                <a:spcPct val="150000"/>
              </a:lnSpc>
            </a:pPr>
            <a:r>
              <a:rPr kumimoji="1" lang="ja-JP" altLang="en-US" sz="2800">
                <a:latin typeface="Meiryo" panose="020B0604030504040204" pitchFamily="34" charset="-128"/>
                <a:ea typeface="Meiryo" panose="020B0604030504040204" pitchFamily="34" charset="-128"/>
              </a:rPr>
              <a:t>と</a:t>
            </a:r>
            <a:endParaRPr kumimoji="1" lang="en-US" altLang="ja-JP" sz="2800" dirty="0">
              <a:latin typeface="Meiryo" panose="020B0604030504040204" pitchFamily="34" charset="-128"/>
              <a:ea typeface="Meiryo" panose="020B0604030504040204" pitchFamily="34" charset="-128"/>
            </a:endParaRPr>
          </a:p>
          <a:p>
            <a:pPr algn="ctr">
              <a:lnSpc>
                <a:spcPct val="150000"/>
              </a:lnSpc>
            </a:pPr>
            <a:r>
              <a:rPr kumimoji="1" lang="ja-JP" altLang="en-US" sz="2800">
                <a:latin typeface="Meiryo" panose="020B0604030504040204" pitchFamily="34" charset="-128"/>
                <a:ea typeface="Meiryo" panose="020B0604030504040204" pitchFamily="34" charset="-128"/>
              </a:rPr>
              <a:t>データ分析アプローチ</a:t>
            </a:r>
          </a:p>
        </p:txBody>
      </p:sp>
    </p:spTree>
    <p:extLst>
      <p:ext uri="{BB962C8B-B14F-4D97-AF65-F5344CB8AC3E}">
        <p14:creationId xmlns:p14="http://schemas.microsoft.com/office/powerpoint/2010/main" val="147063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36DD1E7-D147-284F-9908-59908E55AC31}"/>
              </a:ext>
            </a:extLst>
          </p:cNvPr>
          <p:cNvSpPr txBox="1"/>
          <p:nvPr/>
        </p:nvSpPr>
        <p:spPr>
          <a:xfrm>
            <a:off x="649515" y="620484"/>
            <a:ext cx="7975600" cy="3342453"/>
          </a:xfrm>
          <a:prstGeom prst="rect">
            <a:avLst/>
          </a:prstGeom>
          <a:noFill/>
        </p:spPr>
        <p:txBody>
          <a:bodyPr wrap="square" rtlCol="0">
            <a:spAutoFit/>
          </a:bodyPr>
          <a:lstStyle/>
          <a:p>
            <a:pPr>
              <a:lnSpc>
                <a:spcPct val="110000"/>
              </a:lnSpc>
            </a:pPr>
            <a:r>
              <a:rPr kumimoji="1" lang="ja-JP" altLang="en-US" sz="2400">
                <a:latin typeface="Meiryo" panose="020B0604030504040204" pitchFamily="34" charset="-128"/>
                <a:ea typeface="Meiryo" panose="020B0604030504040204" pitchFamily="34" charset="-128"/>
              </a:rPr>
              <a:t>行政のデジタル化、</a:t>
            </a:r>
            <a:r>
              <a:rPr kumimoji="1" lang="en-US" altLang="ja-JP" sz="2400" dirty="0">
                <a:latin typeface="Meiryo" panose="020B0604030504040204" pitchFamily="34" charset="-128"/>
                <a:ea typeface="Meiryo" panose="020B0604030504040204" pitchFamily="34" charset="-128"/>
              </a:rPr>
              <a:t>DX</a:t>
            </a:r>
            <a:r>
              <a:rPr kumimoji="1" lang="ja-JP" altLang="en-US" sz="2400">
                <a:latin typeface="Meiryo" panose="020B0604030504040204" pitchFamily="34" charset="-128"/>
                <a:ea typeface="Meiryo" panose="020B0604030504040204" pitchFamily="34" charset="-128"/>
              </a:rPr>
              <a:t>が盛んに言われています。しかし、こうした課題は専門家達の間では２０年以上前から議論されています。なぜ、これまでうまくいかなかったのか、地に足をつけて考えてみませんか？</a:t>
            </a:r>
            <a:endParaRPr kumimoji="1" lang="en-US" altLang="ja-JP" sz="2400" dirty="0">
              <a:latin typeface="Meiryo" panose="020B0604030504040204" pitchFamily="34" charset="-128"/>
              <a:ea typeface="Meiryo" panose="020B0604030504040204" pitchFamily="34" charset="-128"/>
            </a:endParaRPr>
          </a:p>
          <a:p>
            <a:pPr>
              <a:lnSpc>
                <a:spcPct val="110000"/>
              </a:lnSpc>
            </a:pPr>
            <a:endParaRPr kumimoji="1" lang="en-US" altLang="ja-JP" sz="2400" dirty="0">
              <a:latin typeface="Meiryo" panose="020B0604030504040204" pitchFamily="34" charset="-128"/>
              <a:ea typeface="Meiryo" panose="020B0604030504040204" pitchFamily="34" charset="-128"/>
            </a:endParaRPr>
          </a:p>
          <a:p>
            <a:pPr>
              <a:lnSpc>
                <a:spcPct val="110000"/>
              </a:lnSpc>
            </a:pPr>
            <a:endParaRPr kumimoji="1" lang="en-US" altLang="ja-JP" sz="2400" dirty="0">
              <a:latin typeface="Meiryo" panose="020B0604030504040204" pitchFamily="34" charset="-128"/>
              <a:ea typeface="Meiryo" panose="020B0604030504040204" pitchFamily="34" charset="-128"/>
            </a:endParaRPr>
          </a:p>
          <a:p>
            <a:pPr>
              <a:lnSpc>
                <a:spcPct val="110000"/>
              </a:lnSpc>
            </a:pPr>
            <a:endParaRPr kumimoji="1" lang="en-US" altLang="ja-JP" sz="2400" dirty="0">
              <a:latin typeface="Meiryo" panose="020B0604030504040204" pitchFamily="34" charset="-128"/>
              <a:ea typeface="Meiryo" panose="020B0604030504040204" pitchFamily="34" charset="-128"/>
            </a:endParaRPr>
          </a:p>
          <a:p>
            <a:pPr>
              <a:lnSpc>
                <a:spcPct val="110000"/>
              </a:lnSpc>
            </a:pPr>
            <a:endParaRPr kumimoji="1" lang="ja-JP" altLang="en-US" sz="2400">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2988FF61-AE26-D848-887E-D9CB23A67789}"/>
              </a:ext>
            </a:extLst>
          </p:cNvPr>
          <p:cNvPicPr>
            <a:picLocks noChangeAspect="1"/>
          </p:cNvPicPr>
          <p:nvPr/>
        </p:nvPicPr>
        <p:blipFill>
          <a:blip r:embed="rId2"/>
          <a:stretch>
            <a:fillRect/>
          </a:stretch>
        </p:blipFill>
        <p:spPr>
          <a:xfrm>
            <a:off x="2253343" y="2764650"/>
            <a:ext cx="4938486" cy="3182580"/>
          </a:xfrm>
          <a:prstGeom prst="rect">
            <a:avLst/>
          </a:prstGeom>
        </p:spPr>
      </p:pic>
      <p:sp>
        <p:nvSpPr>
          <p:cNvPr id="6" name="テキスト ボックス 5">
            <a:extLst>
              <a:ext uri="{FF2B5EF4-FFF2-40B4-BE49-F238E27FC236}">
                <a16:creationId xmlns:a16="http://schemas.microsoft.com/office/drawing/2014/main" id="{485B985B-2AEC-1E4F-8DF0-857F02830730}"/>
              </a:ext>
            </a:extLst>
          </p:cNvPr>
          <p:cNvSpPr txBox="1"/>
          <p:nvPr/>
        </p:nvSpPr>
        <p:spPr>
          <a:xfrm>
            <a:off x="5139661" y="6006683"/>
            <a:ext cx="3151825" cy="461665"/>
          </a:xfrm>
          <a:prstGeom prst="rect">
            <a:avLst/>
          </a:prstGeom>
          <a:noFill/>
        </p:spPr>
        <p:txBody>
          <a:bodyPr wrap="none" rtlCol="0">
            <a:spAutoFit/>
          </a:bodyPr>
          <a:lstStyle/>
          <a:p>
            <a:pPr algn="r"/>
            <a:r>
              <a:rPr kumimoji="1" lang="ja-JP" altLang="en-US" sz="1200"/>
              <a:t>出典：浜松デジタル・スマーシティ</a:t>
            </a:r>
            <a:r>
              <a:rPr kumimoji="1" lang="en-US" altLang="ja-JP" sz="1200" dirty="0"/>
              <a:t>MONTH</a:t>
            </a:r>
          </a:p>
          <a:p>
            <a:pPr algn="r"/>
            <a:r>
              <a:rPr kumimoji="1" lang="en" altLang="ja-JP" sz="1200" dirty="0">
                <a:hlinkClick r:id="rId3"/>
              </a:rPr>
              <a:t>https://www.month.hdsc.city/</a:t>
            </a:r>
            <a:r>
              <a:rPr kumimoji="1" lang="en" altLang="ja-JP" sz="1200" dirty="0"/>
              <a:t> </a:t>
            </a:r>
            <a:endParaRPr kumimoji="1" lang="ja-JP" altLang="en-US" sz="1200"/>
          </a:p>
        </p:txBody>
      </p:sp>
    </p:spTree>
    <p:extLst>
      <p:ext uri="{BB962C8B-B14F-4D97-AF65-F5344CB8AC3E}">
        <p14:creationId xmlns:p14="http://schemas.microsoft.com/office/powerpoint/2010/main" val="1565725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6BE646B-1798-A046-8F24-0FE5E447D71C}"/>
              </a:ext>
            </a:extLst>
          </p:cNvPr>
          <p:cNvSpPr/>
          <p:nvPr/>
        </p:nvSpPr>
        <p:spPr>
          <a:xfrm>
            <a:off x="667660" y="574262"/>
            <a:ext cx="7917540" cy="3097002"/>
          </a:xfrm>
          <a:prstGeom prst="rect">
            <a:avLst/>
          </a:prstGeom>
        </p:spPr>
        <p:txBody>
          <a:bodyPr wrap="square">
            <a:spAutoFit/>
          </a:bodyPr>
          <a:lstStyle/>
          <a:p>
            <a:pPr>
              <a:lnSpc>
                <a:spcPct val="150000"/>
              </a:lnSpc>
            </a:pPr>
            <a:r>
              <a:rPr kumimoji="1" lang="ja-JP" altLang="en-US" sz="2200">
                <a:latin typeface="Meiryo" panose="020B0604030504040204" pitchFamily="34" charset="-128"/>
                <a:ea typeface="Meiryo" panose="020B0604030504040204" pitchFamily="34" charset="-128"/>
              </a:rPr>
              <a:t>スマートシティ、つまり</a:t>
            </a:r>
            <a:r>
              <a:rPr kumimoji="1" lang="en-US" altLang="ja-JP" sz="2200" dirty="0">
                <a:latin typeface="Meiryo" panose="020B0604030504040204" pitchFamily="34" charset="-128"/>
                <a:ea typeface="Meiryo" panose="020B0604030504040204" pitchFamily="34" charset="-128"/>
              </a:rPr>
              <a:t>ICT</a:t>
            </a:r>
            <a:r>
              <a:rPr kumimoji="1" lang="ja-JP" altLang="en-US" sz="2200">
                <a:latin typeface="Meiryo" panose="020B0604030504040204" pitchFamily="34" charset="-128"/>
                <a:ea typeface="Meiryo" panose="020B0604030504040204" pitchFamily="34" charset="-128"/>
              </a:rPr>
              <a:t>が活用された都市で生活が便利快適になると言われています。しかし、</a:t>
            </a:r>
            <a:r>
              <a:rPr kumimoji="1" lang="en-US" altLang="ja-JP" sz="2200" dirty="0">
                <a:latin typeface="Meiryo" panose="020B0604030504040204" pitchFamily="34" charset="-128"/>
                <a:ea typeface="Meiryo" panose="020B0604030504040204" pitchFamily="34" charset="-128"/>
              </a:rPr>
              <a:t>Google</a:t>
            </a:r>
            <a:r>
              <a:rPr kumimoji="1" lang="ja-JP" altLang="en-US" sz="2200">
                <a:latin typeface="Meiryo" panose="020B0604030504040204" pitchFamily="34" charset="-128"/>
                <a:ea typeface="Meiryo" panose="020B0604030504040204" pitchFamily="34" charset="-128"/>
              </a:rPr>
              <a:t>の親会社であるアルファベット傘下の</a:t>
            </a:r>
            <a:r>
              <a:rPr kumimoji="1" lang="en-US" altLang="ja-JP" sz="2200" dirty="0">
                <a:latin typeface="Meiryo" panose="020B0604030504040204" pitchFamily="34" charset="-128"/>
                <a:ea typeface="Meiryo" panose="020B0604030504040204" pitchFamily="34" charset="-128"/>
              </a:rPr>
              <a:t>Sidewalk Labs</a:t>
            </a:r>
            <a:r>
              <a:rPr kumimoji="1" lang="ja-JP" altLang="en-US" sz="2200">
                <a:latin typeface="Meiryo" panose="020B0604030504040204" pitchFamily="34" charset="-128"/>
                <a:ea typeface="Meiryo" panose="020B0604030504040204" pitchFamily="34" charset="-128"/>
              </a:rPr>
              <a:t>はトロントで進めてきた「未来都市」プロジェクトから撤退しました。なぜでしょうか？</a:t>
            </a:r>
            <a:endParaRPr kumimoji="1" lang="en-US" altLang="ja-JP" sz="2200" dirty="0">
              <a:latin typeface="Meiryo" panose="020B0604030504040204" pitchFamily="34" charset="-128"/>
              <a:ea typeface="Meiryo" panose="020B0604030504040204" pitchFamily="34" charset="-128"/>
            </a:endParaRPr>
          </a:p>
          <a:p>
            <a:pPr>
              <a:lnSpc>
                <a:spcPct val="150000"/>
              </a:lnSpc>
            </a:pPr>
            <a:endParaRPr kumimoji="1" lang="en-US" altLang="ja-JP" sz="2200" dirty="0">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64BD6105-E7F6-544B-8060-E65D0C23E3DE}"/>
              </a:ext>
            </a:extLst>
          </p:cNvPr>
          <p:cNvPicPr>
            <a:picLocks noChangeAspect="1"/>
          </p:cNvPicPr>
          <p:nvPr/>
        </p:nvPicPr>
        <p:blipFill>
          <a:blip r:embed="rId2"/>
          <a:stretch>
            <a:fillRect/>
          </a:stretch>
        </p:blipFill>
        <p:spPr>
          <a:xfrm>
            <a:off x="2381749" y="3531102"/>
            <a:ext cx="4489361" cy="2678837"/>
          </a:xfrm>
          <a:prstGeom prst="rect">
            <a:avLst/>
          </a:prstGeom>
        </p:spPr>
      </p:pic>
      <p:sp>
        <p:nvSpPr>
          <p:cNvPr id="6" name="テキスト ボックス 5">
            <a:extLst>
              <a:ext uri="{FF2B5EF4-FFF2-40B4-BE49-F238E27FC236}">
                <a16:creationId xmlns:a16="http://schemas.microsoft.com/office/drawing/2014/main" id="{9F506D51-B19D-B443-AF2D-EF3042053841}"/>
              </a:ext>
            </a:extLst>
          </p:cNvPr>
          <p:cNvSpPr txBox="1"/>
          <p:nvPr/>
        </p:nvSpPr>
        <p:spPr>
          <a:xfrm>
            <a:off x="1776298" y="6275533"/>
            <a:ext cx="5591402" cy="276999"/>
          </a:xfrm>
          <a:prstGeom prst="rect">
            <a:avLst/>
          </a:prstGeom>
          <a:noFill/>
        </p:spPr>
        <p:txBody>
          <a:bodyPr wrap="none" rtlCol="0">
            <a:spAutoFit/>
          </a:bodyPr>
          <a:lstStyle/>
          <a:p>
            <a:r>
              <a:rPr kumimoji="1" lang="en" altLang="ja-JP" sz="1200" dirty="0">
                <a:hlinkClick r:id="rId3"/>
              </a:rPr>
              <a:t>https://www.archpaper.com/2020/06/the-upshot-of-sidewalk-labs-canceled-quayside/</a:t>
            </a:r>
            <a:r>
              <a:rPr kumimoji="1" lang="en" altLang="ja-JP" sz="1200" dirty="0"/>
              <a:t> </a:t>
            </a:r>
            <a:endParaRPr kumimoji="1" lang="ja-JP" altLang="en-US" sz="1200"/>
          </a:p>
        </p:txBody>
      </p:sp>
    </p:spTree>
    <p:extLst>
      <p:ext uri="{BB962C8B-B14F-4D97-AF65-F5344CB8AC3E}">
        <p14:creationId xmlns:p14="http://schemas.microsoft.com/office/powerpoint/2010/main" val="337439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2239C4E-6FE8-4243-83B3-A9A686F6CA24}"/>
              </a:ext>
            </a:extLst>
          </p:cNvPr>
          <p:cNvSpPr/>
          <p:nvPr/>
        </p:nvSpPr>
        <p:spPr>
          <a:xfrm>
            <a:off x="1059542" y="948866"/>
            <a:ext cx="7170058" cy="2262158"/>
          </a:xfrm>
          <a:prstGeom prst="rect">
            <a:avLst/>
          </a:prstGeom>
        </p:spPr>
        <p:txBody>
          <a:bodyPr wrap="square">
            <a:spAutoFit/>
          </a:bodyPr>
          <a:lstStyle/>
          <a:p>
            <a:pPr>
              <a:lnSpc>
                <a:spcPct val="150000"/>
              </a:lnSpc>
            </a:pPr>
            <a:r>
              <a:rPr kumimoji="1" lang="en-US" altLang="ja-JP" sz="2400" dirty="0">
                <a:latin typeface="Meiryo" panose="020B0604030504040204" pitchFamily="34" charset="-128"/>
                <a:ea typeface="Meiryo" panose="020B0604030504040204" pitchFamily="34" charset="-128"/>
              </a:rPr>
              <a:t>AI</a:t>
            </a:r>
            <a:r>
              <a:rPr kumimoji="1" lang="ja-JP" altLang="en-US" sz="2400">
                <a:latin typeface="Meiryo" panose="020B0604030504040204" pitchFamily="34" charset="-128"/>
                <a:ea typeface="Meiryo" panose="020B0604030504040204" pitchFamily="34" charset="-128"/>
              </a:rPr>
              <a:t>・機械学習ブームです。確かに</a:t>
            </a:r>
            <a:r>
              <a:rPr kumimoji="1" lang="en-US" altLang="ja-JP" sz="2400" dirty="0">
                <a:latin typeface="Meiryo" panose="020B0604030504040204" pitchFamily="34" charset="-128"/>
                <a:ea typeface="Meiryo" panose="020B0604030504040204" pitchFamily="34" charset="-128"/>
              </a:rPr>
              <a:t>AI</a:t>
            </a:r>
            <a:r>
              <a:rPr kumimoji="1" lang="ja-JP" altLang="en-US" sz="2400">
                <a:latin typeface="Meiryo" panose="020B0604030504040204" pitchFamily="34" charset="-128"/>
                <a:ea typeface="Meiryo" panose="020B0604030504040204" pitchFamily="34" charset="-128"/>
              </a:rPr>
              <a:t>なしに自動運転は実現できません。しかし、トロッコ問題は</a:t>
            </a:r>
            <a:r>
              <a:rPr kumimoji="1" lang="en-US" altLang="ja-JP" sz="2400" dirty="0">
                <a:latin typeface="Meiryo" panose="020B0604030504040204" pitchFamily="34" charset="-128"/>
                <a:ea typeface="Meiryo" panose="020B0604030504040204" pitchFamily="34" charset="-128"/>
              </a:rPr>
              <a:t>AI</a:t>
            </a:r>
            <a:r>
              <a:rPr kumimoji="1" lang="ja-JP" altLang="en-US" sz="2400">
                <a:latin typeface="Meiryo" panose="020B0604030504040204" pitchFamily="34" charset="-128"/>
                <a:ea typeface="Meiryo" panose="020B0604030504040204" pitchFamily="34" charset="-128"/>
              </a:rPr>
              <a:t>では解決できません。人間と</a:t>
            </a:r>
            <a:r>
              <a:rPr kumimoji="1" lang="en-US" altLang="ja-JP" sz="2400" dirty="0">
                <a:latin typeface="Meiryo" panose="020B0604030504040204" pitchFamily="34" charset="-128"/>
                <a:ea typeface="Meiryo" panose="020B0604030504040204" pitchFamily="34" charset="-128"/>
              </a:rPr>
              <a:t>AI</a:t>
            </a:r>
            <a:r>
              <a:rPr kumimoji="1" lang="ja-JP" altLang="en-US" sz="2400">
                <a:latin typeface="Meiryo" panose="020B0604030504040204" pitchFamily="34" charset="-128"/>
                <a:ea typeface="Meiryo" panose="020B0604030504040204" pitchFamily="34" charset="-128"/>
              </a:rPr>
              <a:t>・データ分析とは、どのような関係にあるべきなのでしょうか？</a:t>
            </a:r>
            <a:endParaRPr kumimoji="1" lang="en-US" altLang="ja-JP" sz="2400" dirty="0">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313C9D36-C2B9-014D-9AD4-F09BCF2520A3}"/>
              </a:ext>
            </a:extLst>
          </p:cNvPr>
          <p:cNvPicPr>
            <a:picLocks noChangeAspect="1"/>
          </p:cNvPicPr>
          <p:nvPr/>
        </p:nvPicPr>
        <p:blipFill>
          <a:blip r:embed="rId2"/>
          <a:stretch>
            <a:fillRect/>
          </a:stretch>
        </p:blipFill>
        <p:spPr>
          <a:xfrm>
            <a:off x="2321313" y="3821794"/>
            <a:ext cx="4646517" cy="1610179"/>
          </a:xfrm>
          <a:prstGeom prst="rect">
            <a:avLst/>
          </a:prstGeom>
        </p:spPr>
      </p:pic>
      <p:sp>
        <p:nvSpPr>
          <p:cNvPr id="7" name="テキスト ボックス 6">
            <a:extLst>
              <a:ext uri="{FF2B5EF4-FFF2-40B4-BE49-F238E27FC236}">
                <a16:creationId xmlns:a16="http://schemas.microsoft.com/office/drawing/2014/main" id="{D4E40183-78C3-9C4A-BF3A-94360BCF5303}"/>
              </a:ext>
            </a:extLst>
          </p:cNvPr>
          <p:cNvSpPr txBox="1"/>
          <p:nvPr/>
        </p:nvSpPr>
        <p:spPr>
          <a:xfrm>
            <a:off x="4571999" y="5539802"/>
            <a:ext cx="2754280"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Wikipedia:</a:t>
            </a:r>
            <a:r>
              <a:rPr kumimoji="1" lang="ja-JP" altLang="en-US">
                <a:latin typeface="Meiryo" panose="020B0604030504040204" pitchFamily="34" charset="-128"/>
                <a:ea typeface="Meiryo" panose="020B0604030504040204" pitchFamily="34" charset="-128"/>
              </a:rPr>
              <a:t>トロッコ問題</a:t>
            </a:r>
          </a:p>
        </p:txBody>
      </p:sp>
    </p:spTree>
    <p:extLst>
      <p:ext uri="{BB962C8B-B14F-4D97-AF65-F5344CB8AC3E}">
        <p14:creationId xmlns:p14="http://schemas.microsoft.com/office/powerpoint/2010/main" val="1568972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8ECB4-F067-464F-8C07-4030589415C9}"/>
              </a:ext>
            </a:extLst>
          </p:cNvPr>
          <p:cNvSpPr txBox="1"/>
          <p:nvPr/>
        </p:nvSpPr>
        <p:spPr>
          <a:xfrm>
            <a:off x="603738" y="593043"/>
            <a:ext cx="7924800" cy="329320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kumimoji="1" lang="ja-JP" altLang="en-US">
                <a:latin typeface="Meiryo" panose="020B0604030504040204" pitchFamily="34" charset="-128"/>
                <a:ea typeface="Meiryo" panose="020B0604030504040204" pitchFamily="34" charset="-128"/>
              </a:rPr>
              <a:t>「地域情報化」とは、地域にある様々な問題を情報の力で解決しようとする取り組みのように思われます。しかし、我々は、地域の問題を、情報の力で、どのようにして解決しようとするのか、そのノウハウを持っているのでしょうか？</a:t>
            </a:r>
            <a:endParaRPr kumimoji="1" lang="en-US" altLang="ja-JP" dirty="0">
              <a:latin typeface="Meiryo" panose="020B0604030504040204" pitchFamily="34" charset="-128"/>
              <a:ea typeface="Meiryo" panose="020B0604030504040204" pitchFamily="34" charset="-128"/>
            </a:endParaRPr>
          </a:p>
          <a:p>
            <a:pPr marL="285750" indent="-285750">
              <a:spcBef>
                <a:spcPts val="600"/>
              </a:spcBef>
              <a:buFont typeface="Arial" panose="020B0604020202020204" pitchFamily="34" charset="0"/>
              <a:buChar char="•"/>
            </a:pPr>
            <a:r>
              <a:rPr kumimoji="1" lang="ja-JP" altLang="en-US">
                <a:latin typeface="Meiryo" panose="020B0604030504040204" pitchFamily="34" charset="-128"/>
                <a:ea typeface="Meiryo" panose="020B0604030504040204" pitchFamily="34" charset="-128"/>
              </a:rPr>
              <a:t>確かに、いろいろな</a:t>
            </a:r>
            <a:r>
              <a:rPr kumimoji="1" lang="en-US" altLang="ja-JP" dirty="0">
                <a:latin typeface="Meiryo" panose="020B0604030504040204" pitchFamily="34" charset="-128"/>
                <a:ea typeface="Meiryo" panose="020B0604030504040204" pitchFamily="34" charset="-128"/>
              </a:rPr>
              <a:t>ICT</a:t>
            </a:r>
            <a:r>
              <a:rPr kumimoji="1" lang="ja-JP" altLang="en-US">
                <a:latin typeface="Meiryo" panose="020B0604030504040204" pitchFamily="34" charset="-128"/>
                <a:ea typeface="Meiryo" panose="020B0604030504040204" pitchFamily="34" charset="-128"/>
              </a:rPr>
              <a:t>活用事例に関する表彰事業があって、防災、観光、農業、交通等さまざまな分野での成功事例が紹介されています。しかし、我々は、いまだに、新たな問題に直面した際に、手探りで、その問題にどう対応すべきか、一から考えているのが実情ではないでしょうか？</a:t>
            </a:r>
            <a:endParaRPr kumimoji="1" lang="en-US" altLang="ja-JP" dirty="0">
              <a:latin typeface="Meiryo" panose="020B0604030504040204" pitchFamily="34" charset="-128"/>
              <a:ea typeface="Meiryo" panose="020B0604030504040204" pitchFamily="34" charset="-128"/>
            </a:endParaRPr>
          </a:p>
          <a:p>
            <a:pPr marL="285750" indent="-285750">
              <a:spcBef>
                <a:spcPts val="600"/>
              </a:spcBef>
              <a:buFont typeface="Arial" panose="020B0604020202020204" pitchFamily="34" charset="0"/>
              <a:buChar char="•"/>
            </a:pPr>
            <a:r>
              <a:rPr kumimoji="1" lang="ja-JP" altLang="en-US">
                <a:latin typeface="Meiryo" panose="020B0604030504040204" pitchFamily="34" charset="-128"/>
                <a:ea typeface="Meiryo" panose="020B0604030504040204" pitchFamily="34" charset="-128"/>
              </a:rPr>
              <a:t>地域にある問題とな何なのか、問題解決とは何なのか、もう一度、考え直してみませんか？</a:t>
            </a:r>
          </a:p>
        </p:txBody>
      </p:sp>
      <p:pic>
        <p:nvPicPr>
          <p:cNvPr id="6" name="図 5">
            <a:extLst>
              <a:ext uri="{FF2B5EF4-FFF2-40B4-BE49-F238E27FC236}">
                <a16:creationId xmlns:a16="http://schemas.microsoft.com/office/drawing/2014/main" id="{BED99804-1C9C-6144-8396-CE0B5889D813}"/>
              </a:ext>
            </a:extLst>
          </p:cNvPr>
          <p:cNvPicPr>
            <a:picLocks noChangeAspect="1"/>
          </p:cNvPicPr>
          <p:nvPr/>
        </p:nvPicPr>
        <p:blipFill>
          <a:blip r:embed="rId3"/>
          <a:stretch>
            <a:fillRect/>
          </a:stretch>
        </p:blipFill>
        <p:spPr>
          <a:xfrm>
            <a:off x="2085908" y="3921061"/>
            <a:ext cx="4960459" cy="2206171"/>
          </a:xfrm>
          <a:prstGeom prst="rect">
            <a:avLst/>
          </a:prstGeom>
        </p:spPr>
      </p:pic>
      <p:sp>
        <p:nvSpPr>
          <p:cNvPr id="7" name="テキスト ボックス 6">
            <a:extLst>
              <a:ext uri="{FF2B5EF4-FFF2-40B4-BE49-F238E27FC236}">
                <a16:creationId xmlns:a16="http://schemas.microsoft.com/office/drawing/2014/main" id="{93FE8E81-691E-1948-B891-F6DAE3B85F7A}"/>
              </a:ext>
            </a:extLst>
          </p:cNvPr>
          <p:cNvSpPr txBox="1"/>
          <p:nvPr/>
        </p:nvSpPr>
        <p:spPr>
          <a:xfrm>
            <a:off x="5807698" y="6157235"/>
            <a:ext cx="2268570"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hlinkClick r:id="rId4"/>
              </a:rPr>
              <a:t>出典：</a:t>
            </a:r>
            <a:r>
              <a:rPr kumimoji="1" lang="en" altLang="ja-JP" sz="800" dirty="0">
                <a:latin typeface="Meiryo" panose="020B0604030504040204" pitchFamily="34" charset="-128"/>
                <a:ea typeface="Meiryo" panose="020B0604030504040204" pitchFamily="34" charset="-128"/>
                <a:hlinkClick r:id="rId4"/>
              </a:rPr>
              <a:t>https://solvingpublicproblems.org/</a:t>
            </a:r>
            <a:r>
              <a:rPr kumimoji="1" lang="en" altLang="ja-JP" sz="800" dirty="0">
                <a:latin typeface="Meiryo" panose="020B0604030504040204" pitchFamily="34" charset="-128"/>
                <a:ea typeface="Meiryo" panose="020B0604030504040204" pitchFamily="34" charset="-128"/>
              </a:rPr>
              <a:t> </a:t>
            </a:r>
            <a:endParaRPr kumimoji="1" lang="ja-JP" altLang="en-US" sz="80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0017DAA7-CF3B-3049-BDFE-AD71D35A974A}"/>
              </a:ext>
            </a:extLst>
          </p:cNvPr>
          <p:cNvSpPr txBox="1"/>
          <p:nvPr/>
        </p:nvSpPr>
        <p:spPr>
          <a:xfrm>
            <a:off x="5807698" y="6358612"/>
            <a:ext cx="2254143" cy="215444"/>
          </a:xfrm>
          <a:prstGeom prst="rect">
            <a:avLst/>
          </a:prstGeom>
          <a:noFill/>
        </p:spPr>
        <p:txBody>
          <a:bodyPr wrap="none" rtlCol="0">
            <a:spAutoFit/>
          </a:bodyPr>
          <a:lstStyle/>
          <a:p>
            <a:r>
              <a:rPr lang="en" altLang="ja-JP" sz="800" u="sng" dirty="0">
                <a:latin typeface="Meiryo" panose="020B0604030504040204" pitchFamily="34" charset="-128"/>
                <a:ea typeface="Meiryo" panose="020B0604030504040204" pitchFamily="34" charset="-128"/>
                <a:hlinkClick r:id="rId5"/>
              </a:rPr>
              <a:t>License: CC BY-SA Attribution-ShareAlike</a:t>
            </a:r>
            <a:endParaRPr kumimoji="1"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36351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67EBD59-6DDA-414D-854D-96142F990D8F}"/>
              </a:ext>
            </a:extLst>
          </p:cNvPr>
          <p:cNvSpPr txBox="1"/>
          <p:nvPr/>
        </p:nvSpPr>
        <p:spPr>
          <a:xfrm>
            <a:off x="2361518" y="5544316"/>
            <a:ext cx="5161991" cy="253916"/>
          </a:xfrm>
          <a:prstGeom prst="rect">
            <a:avLst/>
          </a:prstGeom>
          <a:noFill/>
        </p:spPr>
        <p:txBody>
          <a:bodyPr wrap="none" rtlCol="0">
            <a:spAutoFit/>
          </a:bodyPr>
          <a:lstStyle/>
          <a:p>
            <a:r>
              <a:rPr kumimoji="1" lang="ja-JP" altLang="en-US" sz="1050" b="1">
                <a:latin typeface="Meiryo" panose="020B0604030504040204" pitchFamily="34" charset="-128"/>
                <a:ea typeface="Meiryo" panose="020B0604030504040204" pitchFamily="34" charset="-128"/>
              </a:rPr>
              <a:t>問題は重層的</a:t>
            </a:r>
            <a:r>
              <a:rPr kumimoji="1" lang="ja-JP" altLang="en-US" sz="1050">
                <a:latin typeface="Meiryo" panose="020B0604030504040204" pitchFamily="34" charset="-128"/>
                <a:ea typeface="Meiryo" panose="020B0604030504040204" pitchFamily="34" charset="-128"/>
              </a:rPr>
              <a:t>：リソース不足</a:t>
            </a:r>
            <a:r>
              <a:rPr kumimoji="1" lang="en-US" altLang="ja-JP" sz="1050" dirty="0">
                <a:latin typeface="Meiryo" panose="020B0604030504040204" pitchFamily="34" charset="-128"/>
                <a:ea typeface="Meiryo" panose="020B0604030504040204" pitchFamily="34" charset="-128"/>
                <a:sym typeface="Wingdings" pitchFamily="2" charset="2"/>
              </a:rPr>
              <a:t> </a:t>
            </a:r>
            <a:r>
              <a:rPr kumimoji="1" lang="ja-JP" altLang="en-US" sz="1050">
                <a:latin typeface="Meiryo" panose="020B0604030504040204" pitchFamily="34" charset="-128"/>
                <a:ea typeface="Meiryo" panose="020B0604030504040204" pitchFamily="34" charset="-128"/>
              </a:rPr>
              <a:t>縦割り</a:t>
            </a:r>
            <a:r>
              <a:rPr kumimoji="1" lang="en-US" altLang="ja-JP" sz="1050" dirty="0">
                <a:latin typeface="Meiryo" panose="020B0604030504040204" pitchFamily="34" charset="-128"/>
                <a:ea typeface="Meiryo" panose="020B0604030504040204" pitchFamily="34" charset="-128"/>
                <a:sym typeface="Wingdings" pitchFamily="2" charset="2"/>
              </a:rPr>
              <a:t> </a:t>
            </a:r>
            <a:r>
              <a:rPr kumimoji="1" lang="ja-JP" altLang="en-US" sz="1050">
                <a:latin typeface="Meiryo" panose="020B0604030504040204" pitchFamily="34" charset="-128"/>
                <a:ea typeface="Meiryo" panose="020B0604030504040204" pitchFamily="34" charset="-128"/>
              </a:rPr>
              <a:t>リーダーシップ不足</a:t>
            </a:r>
            <a:r>
              <a:rPr kumimoji="1" lang="en-US" altLang="ja-JP" sz="1050" dirty="0">
                <a:latin typeface="Meiryo" panose="020B0604030504040204" pitchFamily="34" charset="-128"/>
                <a:ea typeface="Meiryo" panose="020B0604030504040204" pitchFamily="34" charset="-128"/>
                <a:sym typeface="Wingdings" pitchFamily="2" charset="2"/>
              </a:rPr>
              <a:t> </a:t>
            </a:r>
            <a:r>
              <a:rPr kumimoji="1" lang="ja-JP" altLang="en-US" sz="1050">
                <a:latin typeface="Meiryo" panose="020B0604030504040204" pitchFamily="34" charset="-128"/>
                <a:ea typeface="Meiryo" panose="020B0604030504040204" pitchFamily="34" charset="-128"/>
              </a:rPr>
              <a:t>雇用の流動性不足</a:t>
            </a:r>
          </a:p>
        </p:txBody>
      </p:sp>
      <p:sp>
        <p:nvSpPr>
          <p:cNvPr id="6" name="テキスト ボックス 5">
            <a:extLst>
              <a:ext uri="{FF2B5EF4-FFF2-40B4-BE49-F238E27FC236}">
                <a16:creationId xmlns:a16="http://schemas.microsoft.com/office/drawing/2014/main" id="{F379E82C-DEF7-CC4E-965E-73EDF3FA4546}"/>
              </a:ext>
            </a:extLst>
          </p:cNvPr>
          <p:cNvSpPr txBox="1"/>
          <p:nvPr/>
        </p:nvSpPr>
        <p:spPr>
          <a:xfrm>
            <a:off x="529771" y="751699"/>
            <a:ext cx="8316686" cy="1075679"/>
          </a:xfrm>
          <a:prstGeom prst="rect">
            <a:avLst/>
          </a:prstGeom>
          <a:noFill/>
        </p:spPr>
        <p:txBody>
          <a:bodyPr wrap="square" rtlCol="0">
            <a:spAutoFit/>
          </a:bodyPr>
          <a:lstStyle/>
          <a:p>
            <a:pPr>
              <a:lnSpc>
                <a:spcPct val="120000"/>
              </a:lnSpc>
            </a:pPr>
            <a:r>
              <a:rPr kumimoji="1" lang="ja-JP" altLang="en-US">
                <a:latin typeface="Meiryo" panose="020B0604030504040204" pitchFamily="34" charset="-128"/>
                <a:ea typeface="Meiryo" panose="020B0604030504040204" pitchFamily="34" charset="-128"/>
              </a:rPr>
              <a:t>問題を解決して、どのような社会を実現したいのか？　</a:t>
            </a:r>
            <a:endParaRPr kumimoji="1" lang="en-US" altLang="ja-JP" dirty="0">
              <a:latin typeface="Meiryo" panose="020B0604030504040204" pitchFamily="34" charset="-128"/>
              <a:ea typeface="Meiryo" panose="020B0604030504040204" pitchFamily="34" charset="-128"/>
            </a:endParaRPr>
          </a:p>
          <a:p>
            <a:pPr>
              <a:lnSpc>
                <a:spcPct val="120000"/>
              </a:lnSpc>
            </a:pPr>
            <a:r>
              <a:rPr kumimoji="1" lang="ja-JP" altLang="en-US">
                <a:latin typeface="Meiryo" panose="020B0604030504040204" pitchFamily="34" charset="-128"/>
                <a:ea typeface="Meiryo" panose="020B0604030504040204" pitchFamily="34" charset="-128"/>
              </a:rPr>
              <a:t>そのビジョンづくり、もう一度、皆で、考えてみませんか？　</a:t>
            </a:r>
            <a:endParaRPr kumimoji="1" lang="en-US" altLang="ja-JP" dirty="0">
              <a:latin typeface="Meiryo" panose="020B0604030504040204" pitchFamily="34" charset="-128"/>
              <a:ea typeface="Meiryo" panose="020B0604030504040204" pitchFamily="34" charset="-128"/>
            </a:endParaRPr>
          </a:p>
          <a:p>
            <a:pPr>
              <a:lnSpc>
                <a:spcPct val="120000"/>
              </a:lnSpc>
            </a:pPr>
            <a:r>
              <a:rPr kumimoji="1" lang="ja-JP" altLang="en-US">
                <a:latin typeface="Meiryo" panose="020B0604030504040204" pitchFamily="34" charset="-128"/>
                <a:ea typeface="Meiryo" panose="020B0604030504040204" pitchFamily="34" charset="-128"/>
              </a:rPr>
              <a:t>その上で、必要な資源を持っているパートナーと連携し問題解決しませんか？</a:t>
            </a:r>
            <a:endParaRPr kumimoji="1" lang="en-US" altLang="ja-JP" dirty="0">
              <a:latin typeface="Meiryo" panose="020B0604030504040204" pitchFamily="34" charset="-128"/>
              <a:ea typeface="Meiryo" panose="020B0604030504040204" pitchFamily="34" charset="-128"/>
            </a:endParaRPr>
          </a:p>
        </p:txBody>
      </p:sp>
      <p:sp>
        <p:nvSpPr>
          <p:cNvPr id="8" name="タイトル 1">
            <a:extLst>
              <a:ext uri="{FF2B5EF4-FFF2-40B4-BE49-F238E27FC236}">
                <a16:creationId xmlns:a16="http://schemas.microsoft.com/office/drawing/2014/main" id="{478EBFAD-024E-2D4B-BC5D-1161BB739A2C}"/>
              </a:ext>
            </a:extLst>
          </p:cNvPr>
          <p:cNvSpPr txBox="1">
            <a:spLocks/>
          </p:cNvSpPr>
          <p:nvPr/>
        </p:nvSpPr>
        <p:spPr>
          <a:xfrm>
            <a:off x="2312238" y="1887066"/>
            <a:ext cx="7594304" cy="11653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spcBef>
                <a:spcPts val="0"/>
              </a:spcBef>
            </a:pPr>
            <a:r>
              <a:rPr lang="ja-JP" altLang="en-US" sz="1050">
                <a:latin typeface="メイリオ" panose="020B0604030504040204" pitchFamily="34" charset="-128"/>
                <a:ea typeface="メイリオ" panose="020B0604030504040204" pitchFamily="34" charset="-128"/>
              </a:rPr>
              <a:t>問題解決に向けた取組みが、</a:t>
            </a:r>
            <a:endParaRPr lang="en-US" altLang="ja-JP" sz="1050" dirty="0">
              <a:latin typeface="メイリオ" panose="020B0604030504040204" pitchFamily="34" charset="-128"/>
              <a:ea typeface="メイリオ" panose="020B0604030504040204" pitchFamily="34" charset="-128"/>
            </a:endParaRPr>
          </a:p>
          <a:p>
            <a:pPr>
              <a:lnSpc>
                <a:spcPct val="100000"/>
              </a:lnSpc>
              <a:spcBef>
                <a:spcPts val="0"/>
              </a:spcBef>
            </a:pPr>
            <a:r>
              <a:rPr lang="ja-JP" altLang="en-US" sz="1050">
                <a:latin typeface="メイリオ" panose="020B0604030504040204" pitchFamily="34" charset="-128"/>
                <a:ea typeface="メイリオ" panose="020B0604030504040204" pitchFamily="34" charset="-128"/>
              </a:rPr>
              <a:t>社会制度</a:t>
            </a:r>
            <a:r>
              <a:rPr lang="en-US" altLang="ja-JP" sz="1050" dirty="0">
                <a:latin typeface="メイリオ" panose="020B0604030504040204" pitchFamily="34" charset="-128"/>
                <a:ea typeface="メイリオ" panose="020B0604030504040204" pitchFamily="34" charset="-128"/>
              </a:rPr>
              <a:t>,</a:t>
            </a:r>
            <a:r>
              <a:rPr lang="ja-JP" altLang="en-US" sz="1050">
                <a:latin typeface="メイリオ" panose="020B0604030504040204" pitchFamily="34" charset="-128"/>
                <a:ea typeface="メイリオ" panose="020B0604030504040204" pitchFamily="34" charset="-128"/>
              </a:rPr>
              <a:t>マネジメント・ルール</a:t>
            </a:r>
            <a:r>
              <a:rPr lang="en-US" altLang="ja-JP" sz="1050" dirty="0">
                <a:latin typeface="メイリオ" panose="020B0604030504040204" pitchFamily="34" charset="-128"/>
                <a:ea typeface="メイリオ" panose="020B0604030504040204" pitchFamily="34" charset="-128"/>
              </a:rPr>
              <a:t>,</a:t>
            </a:r>
            <a:r>
              <a:rPr lang="ja-JP" altLang="en-US" sz="1050">
                <a:latin typeface="メイリオ" panose="020B0604030504040204" pitchFamily="34" charset="-128"/>
                <a:ea typeface="メイリオ" panose="020B0604030504040204" pitchFamily="34" charset="-128"/>
              </a:rPr>
              <a:t>業務プロセスの壁に阻まれているのではないか？</a:t>
            </a:r>
          </a:p>
        </p:txBody>
      </p:sp>
      <p:sp>
        <p:nvSpPr>
          <p:cNvPr id="9" name="テキスト ボックス 8">
            <a:extLst>
              <a:ext uri="{FF2B5EF4-FFF2-40B4-BE49-F238E27FC236}">
                <a16:creationId xmlns:a16="http://schemas.microsoft.com/office/drawing/2014/main" id="{C2760FC6-3211-9F41-AA49-F10CBE7BE23C}"/>
              </a:ext>
            </a:extLst>
          </p:cNvPr>
          <p:cNvSpPr txBox="1"/>
          <p:nvPr/>
        </p:nvSpPr>
        <p:spPr>
          <a:xfrm>
            <a:off x="2865502" y="2696623"/>
            <a:ext cx="3594254" cy="338554"/>
          </a:xfrm>
          <a:prstGeom prst="rect">
            <a:avLst/>
          </a:prstGeom>
          <a:noFill/>
        </p:spPr>
        <p:txBody>
          <a:bodyPr wrap="none" rtlCol="0">
            <a:spAutoFit/>
          </a:bodyPr>
          <a:lstStyle/>
          <a:p>
            <a:r>
              <a:rPr kumimoji="1" lang="ja-JP" altLang="en-US" sz="1600" b="1">
                <a:latin typeface="Meiryo UI" panose="020B0604030504040204" pitchFamily="34" charset="-128"/>
                <a:ea typeface="Meiryo UI" panose="020B0604030504040204" pitchFamily="34" charset="-128"/>
              </a:rPr>
              <a:t>目指すべき</a:t>
            </a:r>
            <a:r>
              <a:rPr kumimoji="1" lang="ja-JP" altLang="en-US" sz="1600" b="1">
                <a:solidFill>
                  <a:srgbClr val="FF0000"/>
                </a:solidFill>
                <a:latin typeface="Meiryo UI" panose="020B0604030504040204" pitchFamily="34" charset="-128"/>
                <a:ea typeface="Meiryo UI" panose="020B0604030504040204" pitchFamily="34" charset="-128"/>
              </a:rPr>
              <a:t>社会ビジョンを共有し壁を破る</a:t>
            </a:r>
          </a:p>
        </p:txBody>
      </p:sp>
      <p:sp>
        <p:nvSpPr>
          <p:cNvPr id="10" name="右矢印 9">
            <a:extLst>
              <a:ext uri="{FF2B5EF4-FFF2-40B4-BE49-F238E27FC236}">
                <a16:creationId xmlns:a16="http://schemas.microsoft.com/office/drawing/2014/main" id="{AFC82F9D-9816-DA40-9504-E83654CB956B}"/>
              </a:ext>
            </a:extLst>
          </p:cNvPr>
          <p:cNvSpPr/>
          <p:nvPr/>
        </p:nvSpPr>
        <p:spPr>
          <a:xfrm>
            <a:off x="2470424" y="2743322"/>
            <a:ext cx="323492" cy="276999"/>
          </a:xfrm>
          <a:prstGeom prst="rightArrow">
            <a:avLst/>
          </a:prstGeom>
          <a:solidFill>
            <a:srgbClr val="E56C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756A9351-E966-A844-A612-543268DDA3E3}"/>
              </a:ext>
            </a:extLst>
          </p:cNvPr>
          <p:cNvPicPr>
            <a:picLocks noChangeAspect="1"/>
          </p:cNvPicPr>
          <p:nvPr/>
        </p:nvPicPr>
        <p:blipFill>
          <a:blip r:embed="rId2"/>
          <a:stretch>
            <a:fillRect/>
          </a:stretch>
        </p:blipFill>
        <p:spPr>
          <a:xfrm>
            <a:off x="2470424" y="2977773"/>
            <a:ext cx="4109828" cy="2575298"/>
          </a:xfrm>
          <a:prstGeom prst="rect">
            <a:avLst/>
          </a:prstGeom>
        </p:spPr>
      </p:pic>
      <p:sp>
        <p:nvSpPr>
          <p:cNvPr id="12" name="テキスト ボックス 11">
            <a:extLst>
              <a:ext uri="{FF2B5EF4-FFF2-40B4-BE49-F238E27FC236}">
                <a16:creationId xmlns:a16="http://schemas.microsoft.com/office/drawing/2014/main" id="{3A9AE0AD-8353-E747-8177-07E93B7DBBF2}"/>
              </a:ext>
            </a:extLst>
          </p:cNvPr>
          <p:cNvSpPr txBox="1"/>
          <p:nvPr/>
        </p:nvSpPr>
        <p:spPr>
          <a:xfrm>
            <a:off x="1009417" y="5813685"/>
            <a:ext cx="8244115" cy="846386"/>
          </a:xfrm>
          <a:prstGeom prst="rect">
            <a:avLst/>
          </a:prstGeom>
          <a:noFill/>
        </p:spPr>
        <p:txBody>
          <a:bodyPr wrap="square" rtlCol="0">
            <a:spAutoFit/>
          </a:bodyPr>
          <a:lstStyle/>
          <a:p>
            <a:r>
              <a:rPr lang="en-US" altLang="ja-JP" sz="1100" b="1" dirty="0">
                <a:latin typeface="Meiryo" panose="020B0604030504040204" pitchFamily="34" charset="-128"/>
                <a:ea typeface="Meiryo" panose="020B0604030504040204" pitchFamily="34" charset="-128"/>
              </a:rPr>
              <a:t>Vision </a:t>
            </a:r>
            <a:r>
              <a:rPr lang="ja-JP" altLang="en-US" sz="1100" b="1">
                <a:latin typeface="Meiryo" panose="020B0604030504040204" pitchFamily="34" charset="-128"/>
                <a:ea typeface="Meiryo" panose="020B0604030504040204" pitchFamily="34" charset="-128"/>
              </a:rPr>
              <a:t>例</a:t>
            </a:r>
            <a:r>
              <a:rPr lang="ja-JP" altLang="en-US" sz="1100">
                <a:latin typeface="Meiryo" panose="020B0604030504040204" pitchFamily="34" charset="-128"/>
                <a:ea typeface="Meiryo" panose="020B0604030504040204" pitchFamily="34" charset="-128"/>
              </a:rPr>
              <a:t>：</a:t>
            </a:r>
            <a:endParaRPr lang="en-US" altLang="ja-JP" sz="1100" dirty="0">
              <a:latin typeface="Meiryo" panose="020B0604030504040204" pitchFamily="34" charset="-128"/>
              <a:ea typeface="Meiryo" panose="020B0604030504040204" pitchFamily="34" charset="-128"/>
            </a:endParaRPr>
          </a:p>
          <a:p>
            <a:pPr marL="223838" lvl="1">
              <a:spcBef>
                <a:spcPts val="600"/>
              </a:spcBef>
            </a:pPr>
            <a:r>
              <a:rPr lang="ja-JP" altLang="en-US" sz="1100">
                <a:latin typeface="Meiryo" panose="020B0604030504040204" pitchFamily="34" charset="-128"/>
                <a:ea typeface="Meiryo" panose="020B0604030504040204" pitchFamily="34" charset="-128"/>
              </a:rPr>
              <a:t>誰もが</a:t>
            </a:r>
            <a:r>
              <a:rPr lang="en-US" altLang="ja-JP" sz="1100" dirty="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当たり前のように</a:t>
            </a:r>
            <a:r>
              <a:rPr lang="en-US" altLang="ja-JP" sz="1100" dirty="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普段から</a:t>
            </a:r>
            <a:r>
              <a:rPr lang="en-US" altLang="ja-JP" sz="1100" dirty="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皆で</a:t>
            </a:r>
            <a:r>
              <a:rPr lang="en-US" altLang="ja-JP" sz="1100" dirty="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地域の問題について議論し</a:t>
            </a:r>
            <a:endParaRPr lang="en-US" altLang="ja-JP" sz="1100" dirty="0">
              <a:latin typeface="Meiryo" panose="020B0604030504040204" pitchFamily="34" charset="-128"/>
              <a:ea typeface="Meiryo" panose="020B0604030504040204" pitchFamily="34" charset="-128"/>
            </a:endParaRPr>
          </a:p>
          <a:p>
            <a:pPr marL="223838" lvl="1"/>
            <a:r>
              <a:rPr lang="ja-JP" altLang="en-US" sz="1100">
                <a:latin typeface="Meiryo" panose="020B0604030504040204" pitchFamily="34" charset="-128"/>
                <a:ea typeface="Meiryo" panose="020B0604030504040204" pitchFamily="34" charset="-128"/>
              </a:rPr>
              <a:t>問題解決に</a:t>
            </a:r>
            <a:r>
              <a:rPr lang="en-US" altLang="ja-JP" sz="1100" dirty="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主体的に取り組み</a:t>
            </a:r>
            <a:r>
              <a:rPr lang="en-US" altLang="ja-JP" sz="1100" dirty="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コミュニティに参加していることに</a:t>
            </a:r>
            <a:r>
              <a:rPr lang="en-US" altLang="ja-JP" sz="1100" dirty="0">
                <a:latin typeface="Meiryo" panose="020B0604030504040204" pitchFamily="34" charset="-128"/>
                <a:ea typeface="Meiryo" panose="020B0604030504040204" pitchFamily="34" charset="-128"/>
              </a:rPr>
              <a:t> </a:t>
            </a:r>
            <a:r>
              <a:rPr lang="ja-JP" altLang="en-US" sz="1100">
                <a:latin typeface="Meiryo" panose="020B0604030504040204" pitchFamily="34" charset="-128"/>
                <a:ea typeface="Meiryo" panose="020B0604030504040204" pitchFamily="34" charset="-128"/>
              </a:rPr>
              <a:t>喜びを感じている社会</a:t>
            </a:r>
            <a:endParaRPr lang="en-US" altLang="ja-JP" sz="1100" dirty="0">
              <a:latin typeface="Meiryo" panose="020B0604030504040204" pitchFamily="34" charset="-128"/>
              <a:ea typeface="Meiryo" panose="020B0604030504040204" pitchFamily="34" charset="-128"/>
            </a:endParaRPr>
          </a:p>
          <a:p>
            <a:endParaRPr kumimoji="1" lang="ja-JP" altLang="en-US" sz="1100"/>
          </a:p>
        </p:txBody>
      </p:sp>
    </p:spTree>
    <p:extLst>
      <p:ext uri="{BB962C8B-B14F-4D97-AF65-F5344CB8AC3E}">
        <p14:creationId xmlns:p14="http://schemas.microsoft.com/office/powerpoint/2010/main" val="1686719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DA92753-D607-1D4E-929C-7F03EF534B52}"/>
              </a:ext>
            </a:extLst>
          </p:cNvPr>
          <p:cNvSpPr txBox="1"/>
          <p:nvPr/>
        </p:nvSpPr>
        <p:spPr>
          <a:xfrm>
            <a:off x="413657" y="711201"/>
            <a:ext cx="8352972" cy="2062103"/>
          </a:xfrm>
          <a:prstGeom prst="rect">
            <a:avLst/>
          </a:prstGeom>
          <a:noFill/>
        </p:spPr>
        <p:txBody>
          <a:bodyPr wrap="square" rtlCol="0">
            <a:spAutoFit/>
          </a:bodyPr>
          <a:lstStyle/>
          <a:p>
            <a:pPr>
              <a:spcBef>
                <a:spcPts val="600"/>
              </a:spcBef>
            </a:pPr>
            <a:r>
              <a:rPr kumimoji="1" lang="ja-JP" altLang="en-US">
                <a:latin typeface="Meiryo" panose="020B0604030504040204" pitchFamily="34" charset="-128"/>
                <a:ea typeface="Meiryo" panose="020B0604030504040204" pitchFamily="34" charset="-128"/>
              </a:rPr>
              <a:t>提案：</a:t>
            </a:r>
            <a:endParaRPr kumimoji="1" lang="en-US" altLang="ja-JP" dirty="0">
              <a:latin typeface="Meiryo" panose="020B0604030504040204" pitchFamily="34" charset="-128"/>
              <a:ea typeface="Meiryo" panose="020B0604030504040204" pitchFamily="34" charset="-128"/>
            </a:endParaRPr>
          </a:p>
          <a:p>
            <a:pPr marL="342900" indent="-342900">
              <a:spcBef>
                <a:spcPts val="600"/>
              </a:spcBef>
              <a:buFont typeface="+mj-lt"/>
              <a:buAutoNum type="arabicPeriod"/>
            </a:pPr>
            <a:r>
              <a:rPr kumimoji="1" lang="ja-JP" altLang="en-US">
                <a:latin typeface="Meiryo" panose="020B0604030504040204" pitchFamily="34" charset="-128"/>
                <a:ea typeface="Meiryo" panose="020B0604030504040204" pitchFamily="34" charset="-128"/>
              </a:rPr>
              <a:t>問題の設定の段階から問題のオーナーと話し合う機会を設ける</a:t>
            </a:r>
            <a:endParaRPr kumimoji="1" lang="en-US" altLang="ja-JP" dirty="0">
              <a:latin typeface="Meiryo" panose="020B0604030504040204" pitchFamily="34" charset="-128"/>
              <a:ea typeface="Meiryo" panose="020B0604030504040204" pitchFamily="34" charset="-128"/>
            </a:endParaRPr>
          </a:p>
          <a:p>
            <a:pPr marL="342900" indent="-342900">
              <a:spcBef>
                <a:spcPts val="600"/>
              </a:spcBef>
              <a:buFont typeface="+mj-lt"/>
              <a:buAutoNum type="arabicPeriod"/>
            </a:pPr>
            <a:r>
              <a:rPr kumimoji="1" lang="ja-JP" altLang="en-US">
                <a:latin typeface="Meiryo" panose="020B0604030504040204" pitchFamily="34" charset="-128"/>
                <a:ea typeface="Meiryo" panose="020B0604030504040204" pitchFamily="34" charset="-128"/>
              </a:rPr>
              <a:t>そこでアウトカムを生み出すためのロジックモデルを一緒に考える</a:t>
            </a:r>
            <a:endParaRPr kumimoji="1" lang="en-US" altLang="ja-JP" dirty="0">
              <a:latin typeface="Meiryo" panose="020B0604030504040204" pitchFamily="34" charset="-128"/>
              <a:ea typeface="Meiryo" panose="020B0604030504040204" pitchFamily="34" charset="-128"/>
            </a:endParaRPr>
          </a:p>
          <a:p>
            <a:pPr marL="342900" indent="-342900">
              <a:spcBef>
                <a:spcPts val="600"/>
              </a:spcBef>
              <a:buFont typeface="+mj-lt"/>
              <a:buAutoNum type="arabicPeriod"/>
            </a:pPr>
            <a:r>
              <a:rPr kumimoji="1" lang="ja-JP" altLang="en-US">
                <a:latin typeface="Meiryo" panose="020B0604030504040204" pitchFamily="34" charset="-128"/>
                <a:ea typeface="Meiryo" panose="020B0604030504040204" pitchFamily="34" charset="-128"/>
              </a:rPr>
              <a:t>問題の性質に応じて必要なスキルを持ったアドバイザーを組み合せる機能を設ける</a:t>
            </a:r>
            <a:endParaRPr kumimoji="1" lang="en-US" altLang="ja-JP" dirty="0">
              <a:latin typeface="Meiryo" panose="020B0604030504040204" pitchFamily="34" charset="-128"/>
              <a:ea typeface="Meiryo" panose="020B0604030504040204" pitchFamily="34" charset="-128"/>
            </a:endParaRPr>
          </a:p>
          <a:p>
            <a:pPr marL="342900" indent="-342900">
              <a:spcBef>
                <a:spcPts val="600"/>
              </a:spcBef>
              <a:buFont typeface="+mj-lt"/>
              <a:buAutoNum type="arabicPeriod"/>
            </a:pPr>
            <a:endParaRPr kumimoji="1" lang="ja-JP" altLang="en-US">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1D33A6E5-3C1D-784E-90AC-2DF7D0B0A848}"/>
              </a:ext>
            </a:extLst>
          </p:cNvPr>
          <p:cNvPicPr>
            <a:picLocks noChangeAspect="1"/>
          </p:cNvPicPr>
          <p:nvPr/>
        </p:nvPicPr>
        <p:blipFill>
          <a:blip r:embed="rId2"/>
          <a:stretch>
            <a:fillRect/>
          </a:stretch>
        </p:blipFill>
        <p:spPr>
          <a:xfrm>
            <a:off x="1857828" y="2619829"/>
            <a:ext cx="5962912" cy="3866800"/>
          </a:xfrm>
          <a:prstGeom prst="rect">
            <a:avLst/>
          </a:prstGeom>
        </p:spPr>
      </p:pic>
    </p:spTree>
    <p:extLst>
      <p:ext uri="{BB962C8B-B14F-4D97-AF65-F5344CB8AC3E}">
        <p14:creationId xmlns:p14="http://schemas.microsoft.com/office/powerpoint/2010/main" val="26075342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1250</TotalTime>
  <Words>549</Words>
  <Application>Microsoft Macintosh PowerPoint</Application>
  <PresentationFormat>画面に合わせる (4:3)</PresentationFormat>
  <Paragraphs>32</Paragraphs>
  <Slides>7</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7</vt:i4>
      </vt:variant>
    </vt:vector>
  </HeadingPairs>
  <TitlesOfParts>
    <vt:vector size="15" baseType="lpstr">
      <vt:lpstr>Meiryo UI</vt:lpstr>
      <vt:lpstr>Meiryo</vt:lpstr>
      <vt:lpstr>Meiryo</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川島宏一</dc:creator>
  <cp:lastModifiedBy>川島宏一</cp:lastModifiedBy>
  <cp:revision>5</cp:revision>
  <dcterms:created xsi:type="dcterms:W3CDTF">2021-09-21T02:54:19Z</dcterms:created>
  <dcterms:modified xsi:type="dcterms:W3CDTF">2021-09-21T23:44:51Z</dcterms:modified>
</cp:coreProperties>
</file>